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723" r:id="rId1"/>
  </p:sldMasterIdLst>
  <p:notesMasterIdLst>
    <p:notesMasterId r:id="rId24"/>
  </p:notesMasterIdLst>
  <p:handoutMasterIdLst>
    <p:handoutMasterId r:id="rId25"/>
  </p:handoutMasterIdLst>
  <p:sldIdLst>
    <p:sldId id="593" r:id="rId2"/>
    <p:sldId id="594" r:id="rId3"/>
    <p:sldId id="596" r:id="rId4"/>
    <p:sldId id="599" r:id="rId5"/>
    <p:sldId id="600" r:id="rId6"/>
    <p:sldId id="601" r:id="rId7"/>
    <p:sldId id="602" r:id="rId8"/>
    <p:sldId id="603" r:id="rId9"/>
    <p:sldId id="607" r:id="rId10"/>
    <p:sldId id="604" r:id="rId11"/>
    <p:sldId id="608" r:id="rId12"/>
    <p:sldId id="609" r:id="rId13"/>
    <p:sldId id="610" r:id="rId14"/>
    <p:sldId id="611" r:id="rId15"/>
    <p:sldId id="612" r:id="rId16"/>
    <p:sldId id="613" r:id="rId17"/>
    <p:sldId id="598" r:id="rId18"/>
    <p:sldId id="605" r:id="rId19"/>
    <p:sldId id="615" r:id="rId20"/>
    <p:sldId id="614" r:id="rId21"/>
    <p:sldId id="616" r:id="rId22"/>
    <p:sldId id="617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FF9900"/>
    <a:srgbClr val="73B630"/>
    <a:srgbClr val="9DD664"/>
    <a:srgbClr val="3179B5"/>
    <a:srgbClr val="FF33CC"/>
    <a:srgbClr val="079500"/>
    <a:srgbClr val="00BC55"/>
    <a:srgbClr val="EDF22A"/>
    <a:srgbClr val="FFFF66"/>
    <a:srgbClr val="66FFFF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6457" autoAdjust="0"/>
    <p:restoredTop sz="84358" autoAdjust="0"/>
  </p:normalViewPr>
  <p:slideViewPr>
    <p:cSldViewPr snapToGrid="0">
      <p:cViewPr varScale="1">
        <p:scale>
          <a:sx n="107" d="100"/>
          <a:sy n="107" d="100"/>
        </p:scale>
        <p:origin x="-73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7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7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1B19E20-DB0F-4A5F-AB52-673598330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3663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4DEB4E8-8B7D-45F3-9627-079BC4998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1714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 video of </a:t>
            </a:r>
            <a:r>
              <a:rPr lang="en-US" dirty="0" err="1" smtClean="0"/>
              <a:t>STRs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DEB4E8-8B7D-45F3-9627-079BC499816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 genotype is simply the two alleles at any particular locus. In this case, the TH01 genotype is 6,14 (or 14, 6).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DEB4E8-8B7D-45F3-9627-079BC499816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DEB4E8-8B7D-45F3-9627-079BC499816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aren’t actually using human DNA we are using bacteria DNA samples</a:t>
            </a:r>
            <a:r>
              <a:rPr lang="en-US" baseline="0" dirty="0" smtClean="0"/>
              <a:t> You are going to use restriction enzymes to cut the bacterial </a:t>
            </a:r>
            <a:r>
              <a:rPr lang="en-US" baseline="0" dirty="0" err="1" smtClean="0"/>
              <a:t>dna</a:t>
            </a:r>
            <a:r>
              <a:rPr lang="en-US" baseline="0" dirty="0" smtClean="0"/>
              <a:t> into pieces and we will use gel electrophoresis to separate these </a:t>
            </a:r>
            <a:r>
              <a:rPr lang="en-US" baseline="0" dirty="0" err="1" smtClean="0"/>
              <a:t>dna</a:t>
            </a:r>
            <a:r>
              <a:rPr lang="en-US" baseline="0" dirty="0" smtClean="0"/>
              <a:t> fragments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DEB4E8-8B7D-45F3-9627-079BC499816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are doing this by hand but in</a:t>
            </a:r>
            <a:r>
              <a:rPr lang="en-US" baseline="0" dirty="0" smtClean="0"/>
              <a:t> the lab the gels are red by machine and computer software does the analysis to make sure everything is as accurate as possible.  Follow instructions on your sheet.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DEB4E8-8B7D-45F3-9627-079BC499816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F9B5-85F7-443F-A1D5-3EAA3C3899FA}" type="datetimeFigureOut">
              <a:rPr lang="en-US"/>
              <a:pPr/>
              <a:t>11/5/18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A3BC-1721-41A9-A28E-3ABDE20B2BFB}" type="slidenum">
              <a:rPr/>
              <a:pPr/>
              <a:t>‹#›</a:t>
            </a:fld>
            <a:endParaRPr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F9B5-85F7-443F-A1D5-3EAA3C3899FA}" type="datetimeFigureOut">
              <a:rPr lang="en-US"/>
              <a:pPr/>
              <a:t>11/5/18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A3BC-1721-41A9-A28E-3ABDE20B2BF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F9B5-85F7-443F-A1D5-3EAA3C3899FA}" type="datetimeFigureOut">
              <a:rPr lang="en-US"/>
              <a:pPr/>
              <a:t>11/5/18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A3BC-1721-41A9-A28E-3ABDE20B2BF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F9B5-85F7-443F-A1D5-3EAA3C3899FA}" type="datetimeFigureOut">
              <a:rPr lang="en-US"/>
              <a:pPr/>
              <a:t>11/5/18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A3BC-1721-41A9-A28E-3ABDE20B2BF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F9B5-85F7-443F-A1D5-3EAA3C3899FA}" type="datetimeFigureOut">
              <a:rPr lang="en-US"/>
              <a:pPr/>
              <a:t>11/5/18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A3BC-1721-41A9-A28E-3ABDE20B2BF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F9B5-85F7-443F-A1D5-3EAA3C3899FA}" type="datetimeFigureOut">
              <a:rPr lang="en-US"/>
              <a:pPr/>
              <a:t>11/5/18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A3BC-1721-41A9-A28E-3ABDE20B2BF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F9B5-85F7-443F-A1D5-3EAA3C3899FA}" type="datetimeFigureOut">
              <a:rPr lang="en-US"/>
              <a:pPr/>
              <a:t>11/5/18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A3BC-1721-41A9-A28E-3ABDE20B2BF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F9B5-85F7-443F-A1D5-3EAA3C3899FA}" type="datetimeFigureOut">
              <a:rPr lang="en-US"/>
              <a:pPr/>
              <a:t>11/5/18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A3BC-1721-41A9-A28E-3ABDE20B2BF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F9B5-85F7-443F-A1D5-3EAA3C3899FA}" type="datetimeFigureOut">
              <a:rPr lang="en-US"/>
              <a:pPr/>
              <a:t>11/5/18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A3BC-1721-41A9-A28E-3ABDE20B2BF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F9B5-85F7-443F-A1D5-3EAA3C3899FA}" type="datetimeFigureOut">
              <a:rPr lang="en-US"/>
              <a:pPr/>
              <a:t>11/5/18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A3BC-1721-41A9-A28E-3ABDE20B2BF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F9B5-85F7-443F-A1D5-3EAA3C3899FA}" type="datetimeFigureOut">
              <a:rPr lang="en-US"/>
              <a:pPr/>
              <a:t>11/5/18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A3BC-1721-41A9-A28E-3ABDE20B2BF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F9B5-85F7-443F-A1D5-3EAA3C3899FA}" type="datetimeFigureOut">
              <a:rPr lang="en-US"/>
              <a:pPr/>
              <a:t>11/5/18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A3BC-1721-41A9-A28E-3ABDE20B2BF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DF95F9B5-85F7-443F-A1D5-3EAA3C3899FA}" type="datetimeFigureOut">
              <a:rPr lang="en-US"/>
              <a:pPr/>
              <a:t>11/5/18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2361A3BC-1721-41A9-A28E-3ABDE20B2BFB}" type="slidenum">
              <a:rPr/>
              <a:pPr/>
              <a:t>‹#›</a:t>
            </a:fld>
            <a:endParaRPr/>
          </a:p>
        </p:txBody>
      </p:sp>
      <p:sp>
        <p:nvSpPr>
          <p:cNvPr id="8" name="Text Box 8"/>
          <p:cNvSpPr txBox="1">
            <a:spLocks noChangeArrowheads="1"/>
          </p:cNvSpPr>
          <p:nvPr userDrawn="1"/>
        </p:nvSpPr>
        <p:spPr bwMode="auto">
          <a:xfrm>
            <a:off x="838200" y="6400800"/>
            <a:ext cx="4016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mtClean="0"/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62000" y="6400800"/>
            <a:ext cx="5486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2"/>
                </a:solidFill>
              </a:rPr>
              <a:t>Biotechnology Explorer</a:t>
            </a:r>
            <a:r>
              <a:rPr lang="en-US" sz="1200">
                <a:solidFill>
                  <a:schemeClr val="bg2"/>
                </a:solidFill>
                <a:cs typeface="Arial" pitchFamily="34" charset="0"/>
              </a:rPr>
              <a:t>™</a:t>
            </a:r>
            <a:r>
              <a:rPr lang="en-US" sz="1200">
                <a:solidFill>
                  <a:schemeClr val="bg2"/>
                </a:solidFill>
              </a:rPr>
              <a:t> |   explorer.bio-rad.com</a:t>
            </a: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8001000" y="457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8077200" y="533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 userDrawn="1"/>
        </p:nvSpPr>
        <p:spPr bwMode="auto">
          <a:xfrm>
            <a:off x="228600" y="6407150"/>
            <a:ext cx="369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C092C51A-E1DB-483C-A849-0EC856B1223F}" type="slidenum">
              <a:rPr lang="en-US" sz="1200">
                <a:solidFill>
                  <a:schemeClr val="bg2"/>
                </a:solidFill>
              </a:rPr>
              <a:pPr/>
              <a:t>‹#›</a:t>
            </a:fld>
            <a:endParaRPr 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xWXCT9wVoI" TargetMode="External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AUwD-A0ovA" TargetMode="External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-rad.com/webroot/web/html/lse/support/tutorial_micropipet_wndw.html" TargetMode="External"/><Relationship Id="rId4" Type="http://schemas.openxmlformats.org/officeDocument/2006/relationships/hyperlink" Target="http://www.bio-rad.com/webroot/web/html/lse/support/tutorial-casting-an-agarose-gel-wndw.html" TargetMode="External"/><Relationship Id="rId5" Type="http://schemas.openxmlformats.org/officeDocument/2006/relationships/hyperlink" Target="http://www.bio-rad.com/webroot/web/html/lse/support/tutorial-agarose-gel-electrophoresis-wndw.html" TargetMode="External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io-rad.com/webroot/web/html/lse/support/tutorial_transferpipet_wndw.htm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hyperlink" Target="https://www.youtube.com/watch?v=gG7uCskUOrA" TargetMode="External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Fingerprinting Learning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Learn/practice basic laboratory skills</a:t>
            </a:r>
            <a:endParaRPr lang="en-US" sz="800" dirty="0" smtClean="0"/>
          </a:p>
          <a:p>
            <a:r>
              <a:rPr lang="en-US" dirty="0" smtClean="0"/>
              <a:t>Discuss DNA fingerprinting</a:t>
            </a:r>
            <a:endParaRPr lang="en-US" sz="800" dirty="0" smtClean="0"/>
          </a:p>
          <a:p>
            <a:r>
              <a:rPr lang="en-US" dirty="0" smtClean="0"/>
              <a:t>DNA fingerprinting Activity &amp; Analysis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base">
              <a:lnSpc>
                <a:spcPct val="75000"/>
              </a:lnSpc>
              <a:spcAft>
                <a:spcPct val="0"/>
              </a:spcAft>
            </a:pPr>
            <a:r>
              <a:rPr lang="en-US" sz="3600" b="0" dirty="0" smtClean="0">
                <a:solidFill>
                  <a:schemeClr val="accent5"/>
                </a:solidFill>
                <a:effectLst/>
                <a:latin typeface="Arial Black" pitchFamily="-104" charset="0"/>
                <a:ea typeface="+mn-ea"/>
                <a:cs typeface="+mn-cs"/>
              </a:rPr>
              <a:t/>
            </a:r>
            <a:br>
              <a:rPr lang="en-US" sz="3600" b="0" dirty="0" smtClean="0">
                <a:solidFill>
                  <a:schemeClr val="accent5"/>
                </a:solidFill>
                <a:effectLst/>
                <a:latin typeface="Arial Black" pitchFamily="-104" charset="0"/>
                <a:ea typeface="+mn-ea"/>
                <a:cs typeface="+mn-cs"/>
              </a:rPr>
            </a:br>
            <a:r>
              <a:rPr lang="en-US" sz="3600" b="0" dirty="0" smtClean="0">
                <a:solidFill>
                  <a:schemeClr val="accent5"/>
                </a:solidFill>
                <a:effectLst>
                  <a:glow rad="76200">
                    <a:schemeClr val="bg1">
                      <a:alpha val="75000"/>
                    </a:schemeClr>
                  </a:glow>
                </a:effectLst>
                <a:latin typeface="Candara (Body)"/>
                <a:ea typeface="+mn-ea"/>
                <a:cs typeface="Candara (Body)"/>
              </a:rPr>
              <a:t/>
            </a:r>
            <a:br>
              <a:rPr lang="en-US" sz="3600" b="0" dirty="0" smtClean="0">
                <a:solidFill>
                  <a:schemeClr val="accent5"/>
                </a:solidFill>
                <a:effectLst>
                  <a:glow rad="76200">
                    <a:schemeClr val="bg1">
                      <a:alpha val="75000"/>
                    </a:schemeClr>
                  </a:glow>
                </a:effectLst>
                <a:latin typeface="Candara (Body)"/>
                <a:ea typeface="+mn-ea"/>
                <a:cs typeface="Candara (Body)"/>
              </a:rPr>
            </a:br>
            <a:r>
              <a:rPr lang="en-US" sz="3200" dirty="0" smtClean="0">
                <a:solidFill>
                  <a:schemeClr val="accent5"/>
                </a:solidFill>
                <a:effectLst>
                  <a:glow rad="76200">
                    <a:schemeClr val="bg1">
                      <a:alpha val="75000"/>
                    </a:schemeClr>
                  </a:glow>
                </a:effectLst>
                <a:latin typeface="Candara (Body)"/>
                <a:ea typeface="+mn-ea"/>
                <a:cs typeface="Candara (Body)"/>
              </a:rPr>
              <a:t>Since humans are 99.9% identical </a:t>
            </a:r>
            <a:r>
              <a:rPr lang="en-US" sz="3200" b="0" dirty="0" smtClean="0">
                <a:effectLst/>
                <a:latin typeface="Arial Black" pitchFamily="-104" charset="0"/>
                <a:ea typeface="+mn-ea"/>
                <a:cs typeface="+mn-cs"/>
              </a:rPr>
              <a:t>where do crime scene investigators look for differences in DNA profiles?</a:t>
            </a:r>
            <a:r>
              <a:rPr lang="en-US" sz="3600" b="0" dirty="0" smtClean="0">
                <a:effectLst/>
                <a:latin typeface="Arial Black" pitchFamily="-104" charset="0"/>
                <a:ea typeface="+mn-ea"/>
                <a:cs typeface="+mn-cs"/>
              </a:rPr>
              <a:t>  </a:t>
            </a:r>
            <a:r>
              <a:rPr lang="en-US" sz="2400" b="0" dirty="0" smtClean="0">
                <a:solidFill>
                  <a:srgbClr val="FF8000"/>
                </a:solidFill>
                <a:effectLst/>
                <a:latin typeface="Arial Black" pitchFamily="-104" charset="0"/>
                <a:ea typeface="+mn-ea"/>
                <a:cs typeface="+mn-cs"/>
              </a:rPr>
              <a:t/>
            </a:r>
            <a:br>
              <a:rPr lang="en-US" sz="2400" b="0" dirty="0" smtClean="0">
                <a:solidFill>
                  <a:srgbClr val="FF8000"/>
                </a:solidFill>
                <a:effectLst/>
                <a:latin typeface="Arial Black" pitchFamily="-104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129" y="1979083"/>
            <a:ext cx="7581901" cy="3592357"/>
          </a:xfrm>
        </p:spPr>
        <p:txBody>
          <a:bodyPr/>
          <a:lstStyle/>
          <a:p>
            <a:pPr marL="457200" indent="-457200">
              <a:buNone/>
            </a:pPr>
            <a:r>
              <a:rPr lang="en-US" dirty="0" smtClean="0"/>
              <a:t>4.  Crime Scene Investigators search in areas of the genome that are unique from individual to individual and are “anonymous” </a:t>
            </a:r>
            <a:r>
              <a:rPr lang="en-US" sz="1600" dirty="0" smtClean="0"/>
              <a:t>(control no known trait or function) </a:t>
            </a:r>
            <a:r>
              <a:rPr lang="en-US" dirty="0" smtClean="0"/>
              <a:t>The areas examined are </a:t>
            </a:r>
            <a:r>
              <a:rPr lang="en-US" u="sng" dirty="0" smtClean="0"/>
              <a:t>S</a:t>
            </a:r>
            <a:r>
              <a:rPr lang="en-US" dirty="0" smtClean="0"/>
              <a:t>hort </a:t>
            </a:r>
            <a:r>
              <a:rPr lang="en-US" u="sng" dirty="0" smtClean="0"/>
              <a:t>T</a:t>
            </a:r>
            <a:r>
              <a:rPr lang="en-US" dirty="0" smtClean="0"/>
              <a:t>andem </a:t>
            </a:r>
            <a:r>
              <a:rPr lang="en-US" u="sng" dirty="0" smtClean="0"/>
              <a:t>R</a:t>
            </a:r>
            <a:r>
              <a:rPr lang="en-US" dirty="0" smtClean="0"/>
              <a:t>epeats or </a:t>
            </a:r>
            <a:r>
              <a:rPr lang="en-US" dirty="0" err="1" smtClean="0"/>
              <a:t>STR’s</a:t>
            </a:r>
            <a:endParaRPr lang="en-US" dirty="0" smtClean="0"/>
          </a:p>
          <a:p>
            <a:pPr marL="457200" indent="-457200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1029" descr="DNA_CLOSEU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8147" y="4036989"/>
            <a:ext cx="3505200" cy="21796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492999" y="6042336"/>
            <a:ext cx="1492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STR region</a:t>
            </a:r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8000"/>
                </a:solidFill>
              </a:rPr>
              <a:t>Example of an STR: TH01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indent="-228600">
              <a:spcBef>
                <a:spcPct val="100000"/>
              </a:spcBef>
              <a:buFontTx/>
              <a:buChar char=" "/>
            </a:pPr>
            <a:r>
              <a:rPr lang="en-US" dirty="0" smtClean="0"/>
              <a:t>The TH01 locus contains repeats of TCAT.  </a:t>
            </a:r>
          </a:p>
          <a:p>
            <a:pPr marL="228600" indent="-228600">
              <a:spcBef>
                <a:spcPct val="100000"/>
              </a:spcBef>
              <a:buFontTx/>
              <a:buChar char=" "/>
            </a:pPr>
            <a:r>
              <a:rPr lang="en-US" dirty="0" smtClean="0"/>
              <a:t>CCC TCAT TCAT TCAT TCAT TCAT TCAT AAA</a:t>
            </a:r>
          </a:p>
          <a:p>
            <a:pPr marL="228600" indent="-228600">
              <a:spcBef>
                <a:spcPct val="100000"/>
              </a:spcBef>
              <a:buFontTx/>
              <a:buChar char=" "/>
            </a:pPr>
            <a:r>
              <a:rPr lang="en-US" dirty="0" smtClean="0"/>
              <a:t>This example has 6 TCAT repeats. </a:t>
            </a:r>
          </a:p>
          <a:p>
            <a:pPr marL="228600" indent="-228600">
              <a:spcBef>
                <a:spcPct val="100000"/>
              </a:spcBef>
              <a:buFontTx/>
              <a:buChar char=" "/>
            </a:pPr>
            <a:r>
              <a:rPr lang="en-US" dirty="0" smtClean="0"/>
              <a:t>There are more than 20 known TH01 alleles. </a:t>
            </a:r>
          </a:p>
          <a:p>
            <a:pPr marL="228600" indent="-228600">
              <a:spcBef>
                <a:spcPct val="100000"/>
              </a:spcBef>
              <a:buFontTx/>
              <a:buChar char=" "/>
            </a:pPr>
            <a:r>
              <a:rPr lang="en-US" dirty="0" smtClean="0"/>
              <a:t>Each individual inherits 1 allele from each parent.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FF8000"/>
                </a:solidFill>
              </a:rPr>
              <a:t>Determining genotypes for individuals using </a:t>
            </a:r>
            <a:r>
              <a:rPr lang="en-US" sz="4400" dirty="0" err="1" smtClean="0">
                <a:solidFill>
                  <a:srgbClr val="FF8000"/>
                </a:solidFill>
              </a:rPr>
              <a:t>STRs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228600" indent="-228600">
              <a:spcBef>
                <a:spcPct val="100000"/>
              </a:spcBef>
              <a:buFontTx/>
              <a:buChar char=" "/>
            </a:pPr>
            <a:r>
              <a:rPr lang="en-US" sz="3200" dirty="0" smtClean="0"/>
              <a:t>Ms. Smith’s TH01 locus for her two chromosomes is given below.  </a:t>
            </a:r>
          </a:p>
          <a:p>
            <a:pPr marL="228600" indent="-228600">
              <a:spcBef>
                <a:spcPct val="100000"/>
              </a:spcBef>
              <a:buFontTx/>
              <a:buChar char=" "/>
            </a:pPr>
            <a:r>
              <a:rPr lang="en-US" sz="3200" dirty="0" smtClean="0"/>
              <a:t>What is her genotype?</a:t>
            </a:r>
          </a:p>
          <a:p>
            <a:pPr marL="228600" indent="-228600">
              <a:spcBef>
                <a:spcPct val="100000"/>
              </a:spcBef>
              <a:buFontTx/>
              <a:buChar char=" "/>
            </a:pPr>
            <a:r>
              <a:rPr lang="en-US" sz="2800" dirty="0" smtClean="0"/>
              <a:t>MOM’S CHROMOSOME</a:t>
            </a:r>
          </a:p>
          <a:p>
            <a:pPr marL="228600" indent="-228600">
              <a:spcBef>
                <a:spcPct val="100000"/>
              </a:spcBef>
              <a:buFontTx/>
              <a:buChar char=" "/>
            </a:pPr>
            <a:r>
              <a:rPr lang="en-US" dirty="0" smtClean="0"/>
              <a:t>CCC </a:t>
            </a:r>
            <a:r>
              <a:rPr lang="en-US" dirty="0" smtClean="0">
                <a:solidFill>
                  <a:srgbClr val="FFFF00"/>
                </a:solidFill>
              </a:rPr>
              <a:t>TCAT TCAT TCAT TCAT TCAT TCAT</a:t>
            </a:r>
            <a:r>
              <a:rPr lang="en-US" dirty="0" smtClean="0"/>
              <a:t> AAA</a:t>
            </a:r>
          </a:p>
          <a:p>
            <a:pPr marL="228600" indent="-228600">
              <a:spcBef>
                <a:spcPct val="100000"/>
              </a:spcBef>
              <a:buFontTx/>
              <a:buChar char=" "/>
            </a:pPr>
            <a:endParaRPr lang="en-US" sz="2800" dirty="0" smtClean="0"/>
          </a:p>
          <a:p>
            <a:pPr marL="228600" indent="-228600">
              <a:spcBef>
                <a:spcPct val="100000"/>
              </a:spcBef>
              <a:buFontTx/>
              <a:buChar char=" "/>
            </a:pPr>
            <a:r>
              <a:rPr lang="en-US" sz="2800" dirty="0" smtClean="0"/>
              <a:t>DAD’S CHROMOSOME</a:t>
            </a:r>
          </a:p>
          <a:p>
            <a:pPr marL="228600" indent="-228600">
              <a:spcBef>
                <a:spcPct val="100000"/>
              </a:spcBef>
              <a:buNone/>
            </a:pPr>
            <a:r>
              <a:rPr lang="en-US" sz="2800" dirty="0" smtClean="0"/>
              <a:t>   </a:t>
            </a:r>
            <a:r>
              <a:rPr lang="en-US" dirty="0" smtClean="0"/>
              <a:t>CCC </a:t>
            </a:r>
            <a:r>
              <a:rPr lang="en-US" dirty="0" smtClean="0">
                <a:solidFill>
                  <a:srgbClr val="FFFF00"/>
                </a:solidFill>
              </a:rPr>
              <a:t>TCAT TCAT TCAT TCAT TCAT TCAT TCAT TCAT TCAT TCAT TCAT TCAT TCAT TCAT </a:t>
            </a:r>
            <a:r>
              <a:rPr lang="en-US" dirty="0" smtClean="0"/>
              <a:t>AAA                              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kern="0" dirty="0" smtClean="0">
                <a:effectLst/>
                <a:latin typeface="Arial Black"/>
              </a:rPr>
              <a:t>To determine the genotype (DNA profile) Crime Scene Investigators make billions of copies of the target sequence using PCR</a:t>
            </a:r>
            <a:endParaRPr lang="en-US" sz="2800" b="0" dirty="0"/>
          </a:p>
        </p:txBody>
      </p:sp>
      <p:pic>
        <p:nvPicPr>
          <p:cNvPr id="6" name="Picture 5" descr="Screen Shot 2017-07-25 at 1.01.4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913" y="1944225"/>
            <a:ext cx="6823359" cy="4505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8000"/>
                </a:solidFill>
              </a:rPr>
              <a:t>What’s the point of PCR?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PCR, or the polymerase chain reaction, makes copies of a specific piece of DNA</a:t>
            </a:r>
          </a:p>
          <a:p>
            <a:pPr>
              <a:lnSpc>
                <a:spcPct val="80000"/>
              </a:lnSpc>
              <a:buNone/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PCR allows you to look at one specific piece of DNA by making copies of *only* that piece of DNA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7"/>
            <a:ext cx="8964083" cy="1653988"/>
          </a:xfrm>
        </p:spPr>
        <p:txBody>
          <a:bodyPr/>
          <a:lstStyle/>
          <a:p>
            <a:r>
              <a:rPr lang="en-US" sz="3600" dirty="0" smtClean="0">
                <a:solidFill>
                  <a:srgbClr val="FF8000"/>
                </a:solidFill>
              </a:rPr>
              <a:t/>
            </a:r>
            <a:br>
              <a:rPr lang="en-US" sz="3600" dirty="0" smtClean="0">
                <a:solidFill>
                  <a:srgbClr val="FF8000"/>
                </a:solidFill>
              </a:rPr>
            </a:br>
            <a:r>
              <a:rPr lang="en-US" sz="3600" dirty="0" smtClean="0">
                <a:solidFill>
                  <a:srgbClr val="FF8000"/>
                </a:solidFill>
              </a:rPr>
              <a:t/>
            </a:r>
            <a:br>
              <a:rPr lang="en-US" sz="3600" dirty="0" smtClean="0">
                <a:solidFill>
                  <a:srgbClr val="FF8000"/>
                </a:solidFill>
              </a:rPr>
            </a:br>
            <a:r>
              <a:rPr lang="en-US" sz="3600" dirty="0" smtClean="0">
                <a:solidFill>
                  <a:srgbClr val="FF8000"/>
                </a:solidFill>
              </a:rPr>
              <a:t>DNA profiling is used to determine which suspect can not be excluded from suspicion.</a:t>
            </a:r>
            <a:r>
              <a:rPr lang="en-US" dirty="0" smtClean="0">
                <a:solidFill>
                  <a:srgbClr val="FF8000"/>
                </a:solidFill>
              </a:rPr>
              <a:t/>
            </a:r>
            <a:br>
              <a:rPr lang="en-US" dirty="0" smtClean="0">
                <a:solidFill>
                  <a:srgbClr val="FF8000"/>
                </a:solidFill>
              </a:rPr>
            </a:br>
            <a:endParaRPr lang="en-US" dirty="0"/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1657350" y="2520950"/>
          <a:ext cx="3035300" cy="3263900"/>
        </p:xfrm>
        <a:graphic>
          <a:graphicData uri="http://schemas.openxmlformats.org/presentationml/2006/ole">
            <p:oleObj spid="_x0000_s87042" r:id="rId3" imgW="3035300" imgH="3263900" progId="">
              <p:embed/>
            </p:oleObj>
          </a:graphicData>
        </a:graphic>
      </p:graphicFrame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0717" y="2758017"/>
            <a:ext cx="18669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FF8000"/>
                </a:solidFill>
              </a:rPr>
              <a:t>How are suspects included or excluded from an investigation?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1" y="2348254"/>
            <a:ext cx="7581901" cy="395343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Suspects are included in an investigation if their DNA profile matches with genotypes found at the crime scene</a:t>
            </a:r>
          </a:p>
          <a:p>
            <a:pPr>
              <a:lnSpc>
                <a:spcPct val="80000"/>
              </a:lnSpc>
              <a:buNone/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Suspects can be excluded if their DNA profile does not match genotypes found at the crime scene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Fingerprinting</a:t>
            </a:r>
            <a:endParaRPr lang="en-US" dirty="0"/>
          </a:p>
        </p:txBody>
      </p:sp>
      <p:pic>
        <p:nvPicPr>
          <p:cNvPr id="4" name="Content Placeholder 3" descr="Screen Shot 2017-07-13 at 11.12.00 AM.png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l="-46614" r="-46614"/>
          <a:stretch>
            <a:fillRect/>
          </a:stretch>
        </p:blipFill>
        <p:spPr>
          <a:xfrm>
            <a:off x="779462" y="1882588"/>
            <a:ext cx="7581901" cy="39534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Restriction Enzymes in DNA Fingerprinting</a:t>
            </a:r>
            <a:endParaRPr lang="en-US" dirty="0"/>
          </a:p>
        </p:txBody>
      </p:sp>
      <p:pic>
        <p:nvPicPr>
          <p:cNvPr id="4" name="Picture 3" descr="Screen Shot 2017-07-25 at 1.46.25 PM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427" y="1967465"/>
            <a:ext cx="7067989" cy="3796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82751" y="2115079"/>
            <a:ext cx="5486400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Biomedical Basic Laboratory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Pipetting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Transfer pipet</a:t>
            </a:r>
            <a:endParaRPr lang="en-US" dirty="0" smtClean="0"/>
          </a:p>
          <a:p>
            <a:pPr lvl="2"/>
            <a:r>
              <a:rPr lang="en-US" dirty="0" smtClean="0"/>
              <a:t>Practice</a:t>
            </a:r>
          </a:p>
          <a:p>
            <a:pPr lvl="1"/>
            <a:r>
              <a:rPr lang="en-US" dirty="0" smtClean="0">
                <a:hlinkClick r:id="rId3"/>
              </a:rPr>
              <a:t>Micropipet</a:t>
            </a:r>
            <a:endParaRPr lang="en-US" dirty="0" smtClean="0"/>
          </a:p>
          <a:p>
            <a:pPr lvl="2"/>
            <a:r>
              <a:rPr lang="en-US" dirty="0" smtClean="0"/>
              <a:t>Practice</a:t>
            </a:r>
          </a:p>
          <a:p>
            <a:r>
              <a:rPr lang="en-US" dirty="0" smtClean="0"/>
              <a:t>Sterile Technique &amp; making a streak plate</a:t>
            </a:r>
          </a:p>
          <a:p>
            <a:r>
              <a:rPr lang="en-US" dirty="0" smtClean="0">
                <a:hlinkClick r:id="rId4"/>
              </a:rPr>
              <a:t>Casting Gels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Gel Loading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7-07-19 at 1.14.1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9697" y="2099983"/>
            <a:ext cx="4132262" cy="1911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083" y="1872056"/>
            <a:ext cx="5270500" cy="457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Analyze Stained Gel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254" y="1796493"/>
            <a:ext cx="7581901" cy="3953436"/>
          </a:xfrm>
        </p:spPr>
        <p:txBody>
          <a:bodyPr/>
          <a:lstStyle/>
          <a:p>
            <a:pPr>
              <a:spcBef>
                <a:spcPct val="0"/>
              </a:spcBef>
              <a:buNone/>
              <a:tabLst>
                <a:tab pos="400050" algn="l"/>
              </a:tabLst>
            </a:pPr>
            <a:r>
              <a:rPr lang="en-US" dirty="0" smtClean="0"/>
              <a:t>•	Create standard curve using DNA marker</a:t>
            </a:r>
          </a:p>
          <a:p>
            <a:pPr>
              <a:spcBef>
                <a:spcPct val="0"/>
              </a:spcBef>
              <a:buNone/>
              <a:tabLst>
                <a:tab pos="400050" algn="l"/>
              </a:tabLst>
            </a:pPr>
            <a:endParaRPr lang="en-US" dirty="0" smtClean="0"/>
          </a:p>
          <a:p>
            <a:pPr>
              <a:spcBef>
                <a:spcPct val="0"/>
              </a:spcBef>
              <a:buNone/>
              <a:tabLst>
                <a:tab pos="400050" algn="l"/>
              </a:tabLst>
            </a:pPr>
            <a:r>
              <a:rPr lang="en-US" dirty="0" smtClean="0"/>
              <a:t>•	Measure distance traveled by restriction fragments</a:t>
            </a:r>
          </a:p>
          <a:p>
            <a:pPr>
              <a:spcBef>
                <a:spcPct val="0"/>
              </a:spcBef>
              <a:buNone/>
              <a:tabLst>
                <a:tab pos="400050" algn="l"/>
              </a:tabLst>
            </a:pPr>
            <a:endParaRPr lang="en-US" dirty="0" smtClean="0"/>
          </a:p>
          <a:p>
            <a:pPr>
              <a:spcBef>
                <a:spcPct val="0"/>
              </a:spcBef>
              <a:buNone/>
              <a:tabLst>
                <a:tab pos="400050" algn="l"/>
              </a:tabLst>
            </a:pPr>
            <a:r>
              <a:rPr lang="en-US" dirty="0" smtClean="0"/>
              <a:t>•	Determine size of DNA fragments</a:t>
            </a:r>
          </a:p>
          <a:p>
            <a:pPr>
              <a:spcBef>
                <a:spcPct val="0"/>
              </a:spcBef>
              <a:buNone/>
              <a:tabLst>
                <a:tab pos="400050" algn="l"/>
              </a:tabLst>
            </a:pPr>
            <a:endParaRPr lang="en-US" dirty="0" smtClean="0"/>
          </a:p>
          <a:p>
            <a:pPr>
              <a:spcBef>
                <a:spcPct val="0"/>
              </a:spcBef>
              <a:buNone/>
              <a:tabLst>
                <a:tab pos="400050" algn="l"/>
              </a:tabLst>
            </a:pPr>
            <a:r>
              <a:rPr lang="en-US" dirty="0" smtClean="0"/>
              <a:t>•	Determine which suspects can be excluded</a:t>
            </a:r>
          </a:p>
          <a:p>
            <a:endParaRPr lang="en-US" dirty="0"/>
          </a:p>
        </p:txBody>
      </p:sp>
      <p:pic>
        <p:nvPicPr>
          <p:cNvPr id="4" name="Picture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6776" y="1797327"/>
            <a:ext cx="338455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Electrophoresis data: Measures the distance (in millimeters) that each fragment travels from the well. This information is recorded. Scientist estimate its size, in base pairs, by comparing its position to the </a:t>
            </a:r>
            <a:r>
              <a:rPr lang="en-US" dirty="0" err="1" smtClean="0"/>
              <a:t>HindIII</a:t>
            </a:r>
            <a:r>
              <a:rPr lang="en-US" dirty="0" smtClean="0"/>
              <a:t> lambda DNA standards. </a:t>
            </a:r>
          </a:p>
          <a:p>
            <a:r>
              <a:rPr lang="en-US" dirty="0" smtClean="0"/>
              <a:t>A standard curve is created.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8000"/>
                </a:solidFill>
              </a:rPr>
              <a:t>What is DNA profiling?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DNA profiling is the use of molecular genetic methods to determine the exact genotype of a DNA sample in a way that can basically distinguish one human being from another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unique genotype of each sample is called a </a:t>
            </a:r>
            <a:r>
              <a:rPr lang="en-US" dirty="0" smtClean="0">
                <a:solidFill>
                  <a:srgbClr val="FF8000"/>
                </a:solidFill>
              </a:rPr>
              <a:t>DNA profile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5" y="171077"/>
            <a:ext cx="8385705" cy="1653988"/>
          </a:xfrm>
        </p:spPr>
        <p:txBody>
          <a:bodyPr/>
          <a:lstStyle/>
          <a:p>
            <a:r>
              <a:rPr lang="en-US" sz="4800" dirty="0" smtClean="0"/>
              <a:t>Misconceptions of DNA Fingerprinting &amp; Forensics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sz="2000" dirty="0" smtClean="0">
                <a:effectLst/>
                <a:latin typeface="Arial" pitchFamily="-104" charset="0"/>
                <a:ea typeface="MS PGothic" pitchFamily="34" charset="-128"/>
                <a:cs typeface="MS PGothic" pitchFamily="34" charset="-128"/>
              </a:rPr>
              <a:t>Forensic scientists only work on murders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sz="2000" dirty="0" smtClean="0">
                <a:effectLst/>
                <a:latin typeface="Arial" pitchFamily="-104" charset="0"/>
                <a:ea typeface="MS PGothic" pitchFamily="34" charset="-128"/>
                <a:cs typeface="MS PGothic" pitchFamily="34" charset="-128"/>
              </a:rPr>
              <a:t>They’re raking in the cash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sz="2000" dirty="0" smtClean="0">
                <a:effectLst/>
                <a:latin typeface="Arial" pitchFamily="-104" charset="0"/>
                <a:ea typeface="MS PGothic" pitchFamily="34" charset="-128"/>
                <a:cs typeface="MS PGothic" pitchFamily="34" charset="-128"/>
              </a:rPr>
              <a:t>They interrogate suspects and make arrests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sz="2000" dirty="0" smtClean="0">
                <a:effectLst/>
                <a:latin typeface="Arial" pitchFamily="-104" charset="0"/>
                <a:ea typeface="MS PGothic" pitchFamily="34" charset="-128"/>
                <a:cs typeface="MS PGothic" pitchFamily="34" charset="-128"/>
              </a:rPr>
              <a:t>DNA evidence wraps up every case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sz="2000" dirty="0" smtClean="0">
                <a:effectLst/>
                <a:latin typeface="Arial" pitchFamily="-104" charset="0"/>
                <a:ea typeface="MS PGothic" pitchFamily="34" charset="-128"/>
                <a:cs typeface="MS PGothic" pitchFamily="34" charset="-128"/>
              </a:rPr>
              <a:t>Tests are done in a matter of hours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sz="2000" dirty="0" smtClean="0">
                <a:effectLst/>
                <a:latin typeface="Arial" pitchFamily="-104" charset="0"/>
                <a:ea typeface="MS PGothic" pitchFamily="34" charset="-128"/>
                <a:cs typeface="MS PGothic" pitchFamily="34" charset="-128"/>
              </a:rPr>
              <a:t>Forensic analysts never make mistakes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sz="2000" dirty="0" smtClean="0">
                <a:effectLst/>
                <a:latin typeface="Arial" pitchFamily="-104" charset="0"/>
                <a:ea typeface="MS PGothic" pitchFamily="34" charset="-128"/>
                <a:cs typeface="MS PGothic" pitchFamily="34" charset="-128"/>
              </a:rPr>
              <a:t>Criminals always make mistakes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sz="2000" dirty="0" smtClean="0">
                <a:effectLst/>
                <a:latin typeface="Arial" pitchFamily="-104" charset="0"/>
                <a:ea typeface="MS PGothic" pitchFamily="34" charset="-128"/>
                <a:cs typeface="MS PGothic" pitchFamily="34" charset="-128"/>
              </a:rPr>
              <a:t>Forensics labs are high-tech and stocked with all necessary equipment,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sz="2000" dirty="0" smtClean="0">
                <a:effectLst/>
                <a:latin typeface="Arial" pitchFamily="-104" charset="0"/>
                <a:ea typeface="MS PGothic" pitchFamily="34" charset="-128"/>
                <a:cs typeface="MS PGothic" pitchFamily="34" charset="-128"/>
              </a:rPr>
              <a:t>Crimes are solved quickly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sz="2000" dirty="0" smtClean="0">
                <a:effectLst/>
                <a:latin typeface="Arial" pitchFamily="-104" charset="0"/>
                <a:ea typeface="MS PGothic" pitchFamily="34" charset="-128"/>
                <a:cs typeface="MS PGothic" pitchFamily="34" charset="-128"/>
              </a:rPr>
              <a:t> You have to have a catchy one-liner about every death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DNA Fingerprinting – Additional Applications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28600" lvl="0" indent="-228600" fontAlgn="base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>
                <a:srgbClr val="079500"/>
              </a:buClr>
              <a:buFont typeface="Wingdings" pitchFamily="-104" charset="2"/>
              <a:buChar char="§"/>
            </a:pPr>
            <a:r>
              <a:rPr lang="en-US" kern="0" dirty="0" smtClean="0">
                <a:effectLst/>
                <a:latin typeface="Arial"/>
                <a:ea typeface="MS PGothic" pitchFamily="34" charset="-128"/>
                <a:cs typeface="MS PGothic" pitchFamily="34" charset="-128"/>
              </a:rPr>
              <a:t>Crime scene </a:t>
            </a:r>
          </a:p>
          <a:p>
            <a:pPr marL="228600" lvl="0" indent="-228600" fontAlgn="base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>
                <a:srgbClr val="079500"/>
              </a:buClr>
              <a:buFont typeface="Wingdings" pitchFamily="-104" charset="2"/>
              <a:buChar char="§"/>
            </a:pPr>
            <a:r>
              <a:rPr lang="en-US" kern="0" dirty="0" smtClean="0">
                <a:effectLst/>
                <a:latin typeface="Arial"/>
                <a:ea typeface="MS PGothic" pitchFamily="34" charset="-128"/>
                <a:cs typeface="MS PGothic" pitchFamily="34" charset="-128"/>
              </a:rPr>
              <a:t>Human relatedness</a:t>
            </a:r>
          </a:p>
          <a:p>
            <a:pPr marL="228600" lvl="0" indent="-228600" fontAlgn="base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>
                <a:srgbClr val="079500"/>
              </a:buClr>
              <a:buFont typeface="Wingdings" pitchFamily="-104" charset="2"/>
              <a:buChar char="§"/>
            </a:pPr>
            <a:r>
              <a:rPr lang="en-US" kern="0" dirty="0" smtClean="0">
                <a:effectLst/>
                <a:latin typeface="Arial"/>
                <a:ea typeface="MS PGothic" pitchFamily="34" charset="-128"/>
                <a:cs typeface="MS PGothic" pitchFamily="34" charset="-128"/>
              </a:rPr>
              <a:t>Paternity</a:t>
            </a:r>
          </a:p>
          <a:p>
            <a:pPr marL="228600" lvl="0" indent="-228600" fontAlgn="base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>
                <a:srgbClr val="079500"/>
              </a:buClr>
              <a:buFont typeface="Wingdings" pitchFamily="-104" charset="2"/>
              <a:buChar char="§"/>
            </a:pPr>
            <a:r>
              <a:rPr lang="en-US" kern="0" dirty="0" smtClean="0">
                <a:effectLst/>
                <a:latin typeface="Arial"/>
                <a:ea typeface="MS PGothic" pitchFamily="34" charset="-128"/>
                <a:cs typeface="MS PGothic" pitchFamily="34" charset="-128"/>
              </a:rPr>
              <a:t>Animal relatedness</a:t>
            </a:r>
          </a:p>
          <a:p>
            <a:pPr marL="228600" lvl="0" indent="-228600" fontAlgn="base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>
                <a:srgbClr val="079500"/>
              </a:buClr>
              <a:buFont typeface="Wingdings" pitchFamily="-104" charset="2"/>
              <a:buChar char="§"/>
            </a:pPr>
            <a:r>
              <a:rPr lang="en-US" kern="0" dirty="0" smtClean="0">
                <a:effectLst/>
                <a:latin typeface="Arial"/>
                <a:ea typeface="MS PGothic" pitchFamily="34" charset="-128"/>
                <a:cs typeface="MS PGothic" pitchFamily="34" charset="-128"/>
              </a:rPr>
              <a:t>Anthropology studies</a:t>
            </a:r>
          </a:p>
          <a:p>
            <a:pPr marL="228600" lvl="0" indent="-228600" fontAlgn="base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>
                <a:srgbClr val="079500"/>
              </a:buClr>
              <a:buFont typeface="Wingdings" pitchFamily="-104" charset="2"/>
              <a:buChar char="§"/>
            </a:pPr>
            <a:r>
              <a:rPr lang="en-US" kern="0" dirty="0" smtClean="0">
                <a:effectLst/>
                <a:latin typeface="Arial"/>
                <a:ea typeface="MS PGothic" pitchFamily="34" charset="-128"/>
                <a:cs typeface="MS PGothic" pitchFamily="34" charset="-128"/>
              </a:rPr>
              <a:t>Disease-causing organisms </a:t>
            </a:r>
          </a:p>
          <a:p>
            <a:pPr marL="228600" lvl="0" indent="-228600" fontAlgn="base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>
                <a:srgbClr val="079500"/>
              </a:buClr>
              <a:buFont typeface="Wingdings" pitchFamily="-104" charset="2"/>
              <a:buChar char="§"/>
            </a:pPr>
            <a:r>
              <a:rPr lang="en-US" kern="0" dirty="0" smtClean="0">
                <a:effectLst/>
                <a:latin typeface="Arial"/>
                <a:ea typeface="MS PGothic" pitchFamily="34" charset="-128"/>
                <a:cs typeface="MS PGothic" pitchFamily="34" charset="-128"/>
              </a:rPr>
              <a:t>Food identification</a:t>
            </a:r>
          </a:p>
          <a:p>
            <a:pPr marL="228600" lvl="0" indent="-228600" fontAlgn="base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>
                <a:srgbClr val="079500"/>
              </a:buClr>
              <a:buFont typeface="Wingdings" pitchFamily="-104" charset="2"/>
              <a:buChar char="§"/>
            </a:pPr>
            <a:r>
              <a:rPr lang="en-US" kern="0" dirty="0" smtClean="0">
                <a:effectLst/>
                <a:latin typeface="Arial"/>
                <a:ea typeface="MS PGothic" pitchFamily="34" charset="-128"/>
                <a:cs typeface="MS PGothic" pitchFamily="34" charset="-128"/>
              </a:rPr>
              <a:t>Human remains</a:t>
            </a:r>
          </a:p>
          <a:p>
            <a:pPr marL="228600" lvl="0" indent="-228600" fontAlgn="base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>
                <a:srgbClr val="079500"/>
              </a:buClr>
              <a:buFont typeface="Wingdings" pitchFamily="-104" charset="2"/>
              <a:buChar char="§"/>
            </a:pPr>
            <a:r>
              <a:rPr lang="en-US" kern="0" dirty="0" smtClean="0">
                <a:effectLst/>
                <a:latin typeface="Arial"/>
                <a:ea typeface="MS PGothic" pitchFamily="34" charset="-128"/>
                <a:cs typeface="MS PGothic" pitchFamily="34" charset="-128"/>
              </a:rPr>
              <a:t>Monitoring transplants</a:t>
            </a:r>
          </a:p>
          <a:p>
            <a:pPr marL="228600" lvl="0" indent="-228600" fontAlgn="base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>
                <a:srgbClr val="BBE0E3"/>
              </a:buClr>
              <a:buFont typeface="Wingdings" pitchFamily="-104" charset="2"/>
              <a:buChar char="§"/>
            </a:pPr>
            <a:endParaRPr lang="en-US" b="0" kern="0" dirty="0" smtClean="0">
              <a:solidFill>
                <a:srgbClr val="000000"/>
              </a:solidFill>
              <a:effectLst/>
              <a:latin typeface="Arial"/>
              <a:ea typeface="MS PGothic" pitchFamily="34" charset="-128"/>
              <a:cs typeface="MS PGothic" pitchFamily="34" charset="-128"/>
            </a:endParaRP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0333" y="2106613"/>
            <a:ext cx="2532063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0" dirty="0" smtClean="0">
                <a:solidFill>
                  <a:srgbClr val="FFFFFF"/>
                </a:solidFill>
                <a:effectLst/>
                <a:latin typeface="Arial"/>
                <a:ea typeface="MS PGothic" pitchFamily="34" charset="-128"/>
                <a:cs typeface="MS PGothic" pitchFamily="34" charset="-128"/>
              </a:rPr>
              <a:t>Reviewing DNA Structure and Function</a:t>
            </a:r>
            <a:endParaRPr lang="en-US" sz="4400" dirty="0">
              <a:solidFill>
                <a:srgbClr val="FFFFFF"/>
              </a:solidFill>
            </a:endParaRPr>
          </a:p>
        </p:txBody>
      </p:sp>
      <p:pic>
        <p:nvPicPr>
          <p:cNvPr id="4" name="Picture 6" descr="https://upload.wikimedia.org/wikipedia/commons/thumb/e/e7/DNA_simple.svg/2000px-DNA_simple.svg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79500">
                <a:tint val="45000"/>
                <a:satMod val="400000"/>
              </a:srgbClr>
            </a:duoton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r="http://schemas.openxmlformats.org/officeDocument/2006/relationships" xmlns:a="http://schemas.openxmlformats.org/drawingml/2006/main" xmlns:p="http://schemas.openxmlformats.org/presentation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473" y="1014065"/>
            <a:ext cx="2209430" cy="5233034"/>
          </a:xfrm>
          <a:prstGeom prst="rect">
            <a:avLst/>
          </a:prstGeom>
          <a:noFill/>
          <a:extLst>
            <a:ext uri="{909E8E84-426E-40DD-AFC4-6F175D3DCCD1}">
              <a14:hiddenFill xmlns:r="http://schemas.openxmlformats.org/officeDocument/2006/relationships" xmlns:mc="http://schemas.openxmlformats.org/markup-compatibility/2006" xmlns:mv="urn:schemas-microsoft-com:mac:vml" xmlns:a14="http://schemas.microsoft.com/office/drawing/2010/main" xmlns:a="http://schemas.openxmlformats.org/drawingml/2006/main" xmlns:p="http://schemas.openxmlformats.org/presentation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85923" flipH="1">
            <a:off x="5988711" y="1310388"/>
            <a:ext cx="2795588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creen Shot 2017-07-19 at 2.47.20 PM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039" y="1860225"/>
            <a:ext cx="4953976" cy="31300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22647" y="5288340"/>
            <a:ext cx="67290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gene is a piece of DNA that codes for a protein. Proteins give the organism a particular trait.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833" y="107577"/>
            <a:ext cx="8456083" cy="1653988"/>
          </a:xfrm>
        </p:spPr>
        <p:txBody>
          <a:bodyPr/>
          <a:lstStyle/>
          <a:p>
            <a:r>
              <a:rPr lang="en-US" sz="4400" dirty="0" smtClean="0">
                <a:solidFill>
                  <a:srgbClr val="FF8000"/>
                </a:solidFill>
              </a:rPr>
              <a:t>How do crime scene investigators create a DNA profile?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628" y="2041338"/>
            <a:ext cx="7581901" cy="395343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1. Evidence is collected at the crime scene:</a:t>
            </a:r>
          </a:p>
          <a:p>
            <a:endParaRPr lang="en-US" dirty="0" smtClean="0"/>
          </a:p>
        </p:txBody>
      </p:sp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1285921" y="2963333"/>
          <a:ext cx="6061559" cy="2744787"/>
        </p:xfrm>
        <a:graphic>
          <a:graphicData uri="http://schemas.openxmlformats.org/presentationml/2006/ole">
            <p:oleObj spid="_x0000_s75778" name="Photo Editor Photo" r:id="rId3" imgW="3772427" imgH="1390844" progId="">
              <p:embed/>
            </p:oleObj>
          </a:graphicData>
        </a:graphic>
      </p:graphicFrame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418167" y="2995084"/>
            <a:ext cx="654684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Blood                                           </a:t>
            </a:r>
            <a:r>
              <a:rPr lang="en-US" sz="2000" b="1" dirty="0" smtClean="0">
                <a:solidFill>
                  <a:schemeClr val="bg1"/>
                </a:solidFill>
              </a:rPr>
              <a:t>                 Tissue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                  Semen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                                  </a:t>
            </a:r>
            <a:r>
              <a:rPr lang="en-US" sz="2000" b="1" dirty="0" smtClean="0">
                <a:solidFill>
                  <a:schemeClr val="bg1"/>
                </a:solidFill>
              </a:rPr>
              <a:t>           Urine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                          </a:t>
            </a:r>
            <a:r>
              <a:rPr lang="en-US" sz="2000" b="1" dirty="0" smtClean="0">
                <a:solidFill>
                  <a:schemeClr val="bg1"/>
                </a:solidFill>
              </a:rPr>
              <a:t>          </a:t>
            </a:r>
            <a:r>
              <a:rPr lang="en-US" sz="2000" b="1" dirty="0">
                <a:solidFill>
                  <a:schemeClr val="bg1"/>
                </a:solidFill>
              </a:rPr>
              <a:t>Hair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Teeth         Saliva                  </a:t>
            </a:r>
            <a:r>
              <a:rPr lang="en-US" sz="2000" b="1" dirty="0" smtClean="0">
                <a:solidFill>
                  <a:schemeClr val="bg1"/>
                </a:solidFill>
              </a:rPr>
              <a:t>             </a:t>
            </a:r>
            <a:r>
              <a:rPr lang="en-US" sz="2000" b="1" dirty="0">
                <a:solidFill>
                  <a:schemeClr val="bg1"/>
                </a:solidFill>
              </a:rPr>
              <a:t>Bone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83" y="107577"/>
            <a:ext cx="8540749" cy="1653988"/>
          </a:xfrm>
        </p:spPr>
        <p:txBody>
          <a:bodyPr/>
          <a:lstStyle/>
          <a:p>
            <a:r>
              <a:rPr lang="en-US" sz="4000" dirty="0" smtClean="0">
                <a:solidFill>
                  <a:srgbClr val="FF8000"/>
                </a:solidFill>
              </a:rPr>
              <a:t/>
            </a:r>
            <a:br>
              <a:rPr lang="en-US" sz="4000" dirty="0" smtClean="0">
                <a:solidFill>
                  <a:srgbClr val="FF8000"/>
                </a:solidFill>
              </a:rPr>
            </a:br>
            <a:r>
              <a:rPr lang="en-US" sz="4000" dirty="0" smtClean="0">
                <a:solidFill>
                  <a:srgbClr val="FF8000"/>
                </a:solidFill>
              </a:rPr>
              <a:t>How do crime scene investigators create a DNA profile?</a:t>
            </a:r>
            <a:r>
              <a:rPr lang="en-US" sz="4400" dirty="0" smtClean="0">
                <a:solidFill>
                  <a:srgbClr val="FF8000"/>
                </a:solidFill>
              </a:rPr>
              <a:t> </a:t>
            </a:r>
            <a:r>
              <a:rPr lang="en-US" sz="6600" dirty="0" smtClean="0">
                <a:solidFill>
                  <a:srgbClr val="FF8000"/>
                </a:solidFill>
              </a:rPr>
              <a:t/>
            </a:r>
            <a:br>
              <a:rPr lang="en-US" sz="6600" dirty="0" smtClean="0">
                <a:solidFill>
                  <a:srgbClr val="FF8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2.  DNA is extracted from sources at the crime scene and from victim and suspects</a:t>
            </a:r>
          </a:p>
          <a:p>
            <a:endParaRPr lang="en-US" dirty="0"/>
          </a:p>
        </p:txBody>
      </p:sp>
      <p:pic>
        <p:nvPicPr>
          <p:cNvPr id="4" name="Picture 19" descr="DNA_CLOSEU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2517" y="3091391"/>
            <a:ext cx="4800600" cy="298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83" y="107577"/>
            <a:ext cx="8540749" cy="1653988"/>
          </a:xfrm>
        </p:spPr>
        <p:txBody>
          <a:bodyPr/>
          <a:lstStyle/>
          <a:p>
            <a:r>
              <a:rPr lang="en-US" sz="4000" dirty="0" smtClean="0">
                <a:solidFill>
                  <a:srgbClr val="FF8000"/>
                </a:solidFill>
              </a:rPr>
              <a:t/>
            </a:r>
            <a:br>
              <a:rPr lang="en-US" sz="4000" dirty="0" smtClean="0">
                <a:solidFill>
                  <a:srgbClr val="FF8000"/>
                </a:solidFill>
              </a:rPr>
            </a:br>
            <a:r>
              <a:rPr lang="en-US" sz="4000" dirty="0" smtClean="0">
                <a:solidFill>
                  <a:schemeClr val="accent5"/>
                </a:solidFill>
              </a:rPr>
              <a:t>How do crime scene investigators create a DNA profile?</a:t>
            </a:r>
            <a:r>
              <a:rPr lang="en-US" sz="4400" dirty="0" smtClean="0">
                <a:solidFill>
                  <a:schemeClr val="accent5"/>
                </a:solidFill>
              </a:rPr>
              <a:t> </a:t>
            </a:r>
            <a:r>
              <a:rPr lang="en-US" sz="6600" dirty="0" smtClean="0">
                <a:solidFill>
                  <a:srgbClr val="FF8000"/>
                </a:solidFill>
              </a:rPr>
              <a:t/>
            </a:r>
            <a:br>
              <a:rPr lang="en-US" sz="6600" dirty="0" smtClean="0">
                <a:solidFill>
                  <a:srgbClr val="FF8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422" y="1894088"/>
            <a:ext cx="7581901" cy="3931173"/>
          </a:xfrm>
        </p:spPr>
        <p:txBody>
          <a:bodyPr/>
          <a:lstStyle/>
          <a:p>
            <a:pPr marL="457200" indent="-457200">
              <a:buAutoNum type="arabicPeriod" startAt="3"/>
            </a:pPr>
            <a:r>
              <a:rPr lang="en-US" dirty="0" smtClean="0"/>
              <a:t>DNA samples are processed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Screen Shot 2017-07-25 at 12.41.4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72" y="2432182"/>
            <a:ext cx="8476731" cy="4066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FFFFFF"/>
      </a:dk1>
      <a:lt1>
        <a:srgbClr val="000000"/>
      </a:lt1>
      <a:dk2>
        <a:srgbClr val="212C28"/>
      </a:dk2>
      <a:lt2>
        <a:srgbClr val="7C9BA5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71436</TotalTime>
  <Words>787</Words>
  <Application>Microsoft Macintosh PowerPoint</Application>
  <PresentationFormat>On-screen Show (4:3)</PresentationFormat>
  <Paragraphs>105</Paragraphs>
  <Slides>22</Slides>
  <Notes>5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Orbit</vt:lpstr>
      <vt:lpstr>Photo Editor Photo</vt:lpstr>
      <vt:lpstr>DNA Fingerprinting Learning Goals</vt:lpstr>
      <vt:lpstr>Biomedical Basic Laboratory Skills</vt:lpstr>
      <vt:lpstr>What is DNA profiling?</vt:lpstr>
      <vt:lpstr>Misconceptions of DNA Fingerprinting &amp; Forensics</vt:lpstr>
      <vt:lpstr>DNA Fingerprinting – Additional Applications</vt:lpstr>
      <vt:lpstr>Reviewing DNA Structure and Function</vt:lpstr>
      <vt:lpstr>How do crime scene investigators create a DNA profile? </vt:lpstr>
      <vt:lpstr> How do crime scene investigators create a DNA profile?  </vt:lpstr>
      <vt:lpstr> How do crime scene investigators create a DNA profile?  </vt:lpstr>
      <vt:lpstr>  Since humans are 99.9% identical where do crime scene investigators look for differences in DNA profiles?   </vt:lpstr>
      <vt:lpstr>Example of an STR: TH01</vt:lpstr>
      <vt:lpstr>Determining genotypes for individuals using STRs</vt:lpstr>
      <vt:lpstr>To determine the genotype (DNA profile) Crime Scene Investigators make billions of copies of the target sequence using PCR</vt:lpstr>
      <vt:lpstr>What’s the point of PCR?</vt:lpstr>
      <vt:lpstr>  DNA profiling is used to determine which suspect can not be excluded from suspicion. </vt:lpstr>
      <vt:lpstr>How are suspects included or excluded from an investigation?</vt:lpstr>
      <vt:lpstr>DNA Fingerprinting</vt:lpstr>
      <vt:lpstr>Restriction Enzymes in DNA Fingerprinting</vt:lpstr>
      <vt:lpstr>Procedure</vt:lpstr>
      <vt:lpstr>Procedure</vt:lpstr>
      <vt:lpstr>To Analyze Stained Gel</vt:lpstr>
      <vt:lpstr>Quantitative Analysis</vt:lpstr>
    </vt:vector>
  </TitlesOfParts>
  <Company>bio rad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bio rad</dc:creator>
  <cp:lastModifiedBy>Teacher</cp:lastModifiedBy>
  <cp:revision>562</cp:revision>
  <dcterms:created xsi:type="dcterms:W3CDTF">2018-11-05T18:30:29Z</dcterms:created>
  <dcterms:modified xsi:type="dcterms:W3CDTF">2018-11-05T18:31:28Z</dcterms:modified>
</cp:coreProperties>
</file>